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lvl1pPr>
      <a:defRPr>
        <a:latin typeface="ＭＳ Ｐゴシック"/>
        <a:ea typeface="ＭＳ Ｐゴシック"/>
        <a:cs typeface="ＭＳ Ｐゴシック"/>
        <a:sym typeface="ＭＳ Ｐゴシック"/>
      </a:defRPr>
    </a:lvl1pPr>
    <a:lvl2pPr indent="457200">
      <a:defRPr>
        <a:latin typeface="ＭＳ Ｐゴシック"/>
        <a:ea typeface="ＭＳ Ｐゴシック"/>
        <a:cs typeface="ＭＳ Ｐゴシック"/>
        <a:sym typeface="ＭＳ Ｐゴシック"/>
      </a:defRPr>
    </a:lvl2pPr>
    <a:lvl3pPr indent="914400">
      <a:defRPr>
        <a:latin typeface="ＭＳ Ｐゴシック"/>
        <a:ea typeface="ＭＳ Ｐゴシック"/>
        <a:cs typeface="ＭＳ Ｐゴシック"/>
        <a:sym typeface="ＭＳ Ｐゴシック"/>
      </a:defRPr>
    </a:lvl3pPr>
    <a:lvl4pPr indent="1371600">
      <a:defRPr>
        <a:latin typeface="ＭＳ Ｐゴシック"/>
        <a:ea typeface="ＭＳ Ｐゴシック"/>
        <a:cs typeface="ＭＳ Ｐゴシック"/>
        <a:sym typeface="ＭＳ Ｐゴシック"/>
      </a:defRPr>
    </a:lvl4pPr>
    <a:lvl5pPr indent="1828800">
      <a:defRPr>
        <a:latin typeface="ＭＳ Ｐゴシック"/>
        <a:ea typeface="ＭＳ Ｐゴシック"/>
        <a:cs typeface="ＭＳ Ｐゴシック"/>
        <a:sym typeface="ＭＳ Ｐゴシック"/>
      </a:defRPr>
    </a:lvl5pPr>
    <a:lvl6pPr indent="2286000">
      <a:defRPr>
        <a:latin typeface="ＭＳ Ｐゴシック"/>
        <a:ea typeface="ＭＳ Ｐゴシック"/>
        <a:cs typeface="ＭＳ Ｐゴシック"/>
        <a:sym typeface="ＭＳ Ｐゴシック"/>
      </a:defRPr>
    </a:lvl6pPr>
    <a:lvl7pPr indent="2743200">
      <a:defRPr>
        <a:latin typeface="ＭＳ Ｐゴシック"/>
        <a:ea typeface="ＭＳ Ｐゴシック"/>
        <a:cs typeface="ＭＳ Ｐゴシック"/>
        <a:sym typeface="ＭＳ Ｐゴシック"/>
      </a:defRPr>
    </a:lvl7pPr>
    <a:lvl8pPr indent="3200400">
      <a:defRPr>
        <a:latin typeface="ＭＳ Ｐゴシック"/>
        <a:ea typeface="ＭＳ Ｐゴシック"/>
        <a:cs typeface="ＭＳ Ｐゴシック"/>
        <a:sym typeface="ＭＳ Ｐゴシック"/>
      </a:defRPr>
    </a:lvl8pPr>
    <a:lvl9pPr indent="3657600">
      <a:defRPr>
        <a:latin typeface="ＭＳ Ｐゴシック"/>
        <a:ea typeface="ＭＳ Ｐゴシック"/>
        <a:cs typeface="ＭＳ Ｐゴシック"/>
        <a:sym typeface="ＭＳ Ｐゴシック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08"/>
  </p:normalViewPr>
  <p:slideViewPr>
    <p:cSldViewPr snapToGrid="0" snapToObjects="1">
      <p:cViewPr varScale="1">
        <p:scale>
          <a:sx n="103" d="100"/>
          <a:sy n="103" d="100"/>
        </p:scale>
        <p:origin x="17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35099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6000"/>
              <a:t>单击此处编辑母版标题样式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1143000" y="3602037"/>
            <a:ext cx="6858000" cy="32559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r>
              <a:rPr sz="2400"/>
              <a:t>单击此处编辑母版副标题样式</a:t>
            </a:r>
          </a:p>
        </p:txBody>
      </p:sp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28650" y="230190"/>
            <a:ext cx="7886700" cy="15954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5032375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marL="723900" indent="-2667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marL="1234439" indent="-320039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marL="17272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marL="21844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</a:lstStyle>
          <a:p>
            <a:pPr lvl="0">
              <a:defRPr sz="1800"/>
            </a:pPr>
            <a:r>
              <a:rPr sz="2800"/>
              <a:t>单击此处编辑母版文本样式</a:t>
            </a:r>
          </a:p>
          <a:p>
            <a:pPr lvl="1">
              <a:defRPr sz="1800"/>
            </a:pPr>
            <a:r>
              <a:rPr sz="2800"/>
              <a:t>第二级</a:t>
            </a:r>
          </a:p>
          <a:p>
            <a:pPr lvl="2">
              <a:defRPr sz="1800"/>
            </a:pPr>
            <a:r>
              <a:rPr sz="2800"/>
              <a:t>第三级</a:t>
            </a:r>
          </a:p>
          <a:p>
            <a:pPr lvl="3">
              <a:defRPr sz="1800"/>
            </a:pPr>
            <a:r>
              <a:rPr sz="2800"/>
              <a:t>第四级</a:t>
            </a:r>
          </a:p>
          <a:p>
            <a:pPr lvl="4">
              <a:defRPr sz="1800"/>
            </a:pPr>
            <a:r>
              <a:rPr sz="2800"/>
              <a:t>第五级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6543675" y="0"/>
            <a:ext cx="1971675" cy="65420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628650" y="365125"/>
            <a:ext cx="5800725" cy="6492875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marL="723900" indent="-2667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marL="1234439" indent="-320039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marL="17272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marL="21844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</a:lstStyle>
          <a:p>
            <a:pPr lvl="0">
              <a:defRPr sz="1800"/>
            </a:pPr>
            <a:r>
              <a:rPr sz="2800"/>
              <a:t>单击此处编辑母版文本样式</a:t>
            </a:r>
          </a:p>
          <a:p>
            <a:pPr lvl="1">
              <a:defRPr sz="1800"/>
            </a:pPr>
            <a:r>
              <a:rPr sz="2800"/>
              <a:t>第二级</a:t>
            </a:r>
          </a:p>
          <a:p>
            <a:pPr lvl="2">
              <a:defRPr sz="1800"/>
            </a:pPr>
            <a:r>
              <a:rPr sz="2800"/>
              <a:t>第三级</a:t>
            </a:r>
          </a:p>
          <a:p>
            <a:pPr lvl="3">
              <a:defRPr sz="1800"/>
            </a:pPr>
            <a:r>
              <a:rPr sz="2800"/>
              <a:t>第四级</a:t>
            </a:r>
          </a:p>
          <a:p>
            <a:pPr lvl="4">
              <a:defRPr sz="1800"/>
            </a:pPr>
            <a:r>
              <a:rPr sz="2800"/>
              <a:t>第五级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"/>
              <a:defRPr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单击此处编辑母版文本样式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第二级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第三级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第四级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第五级</a:t>
            </a:r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 dirty="0">
                <a:solidFill>
                  <a:srgbClr val="548235"/>
                </a:solidFill>
              </a:rPr>
              <a:t>单击此处编辑母版标题样式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623887" y="0"/>
            <a:ext cx="7886701" cy="456247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6000"/>
              <a:t>单击此处编辑母版标题样式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1" cy="226853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r>
              <a:rPr sz="2400"/>
              <a:t>单击此处编辑母版文本样式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28650" y="230190"/>
            <a:ext cx="7886700" cy="15954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3886200" cy="5032375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marL="723900" indent="-2667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marL="1234439" indent="-320039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marL="17272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marL="21844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</a:lstStyle>
          <a:p>
            <a:pPr lvl="0">
              <a:defRPr sz="1800"/>
            </a:pPr>
            <a:r>
              <a:rPr sz="2800"/>
              <a:t>单击此处编辑母版文本样式</a:t>
            </a:r>
          </a:p>
          <a:p>
            <a:pPr lvl="1">
              <a:defRPr sz="1800"/>
            </a:pPr>
            <a:r>
              <a:rPr sz="2800"/>
              <a:t>第二级</a:t>
            </a:r>
          </a:p>
          <a:p>
            <a:pPr lvl="2">
              <a:defRPr sz="1800"/>
            </a:pPr>
            <a:r>
              <a:rPr sz="2800"/>
              <a:t>第三级</a:t>
            </a:r>
          </a:p>
          <a:p>
            <a:pPr lvl="3">
              <a:defRPr sz="1800"/>
            </a:pPr>
            <a:r>
              <a:rPr sz="2800"/>
              <a:t>第四级</a:t>
            </a:r>
          </a:p>
          <a:p>
            <a:pPr lvl="4">
              <a:defRPr sz="1800"/>
            </a:pPr>
            <a:r>
              <a:rPr sz="2800"/>
              <a:t>第五级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r>
              <a:rPr sz="2400"/>
              <a:t>单击此处编辑母版文本样式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629841" y="0"/>
            <a:ext cx="2949178" cy="2057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200"/>
              <a:t>单击此处编辑母版标题样式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887391" y="987425"/>
            <a:ext cx="4629151" cy="5870576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marL="718457" indent="-261257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marL="1219200" indent="-304800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marL="1737360" indent="-365760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marL="2194560" indent="-365760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</a:lstStyle>
          <a:p>
            <a:pPr lvl="0">
              <a:defRPr sz="1800"/>
            </a:pPr>
            <a:r>
              <a:rPr sz="3200"/>
              <a:t>单击此处编辑母版文本样式</a:t>
            </a:r>
          </a:p>
          <a:p>
            <a:pPr lvl="1">
              <a:defRPr sz="1800"/>
            </a:pPr>
            <a:r>
              <a:rPr sz="3200"/>
              <a:t>第二级</a:t>
            </a:r>
          </a:p>
          <a:p>
            <a:pPr lvl="2">
              <a:defRPr sz="1800"/>
            </a:pPr>
            <a:r>
              <a:rPr sz="3200"/>
              <a:t>第三级</a:t>
            </a:r>
          </a:p>
          <a:p>
            <a:pPr lvl="3">
              <a:defRPr sz="1800"/>
            </a:pPr>
            <a:r>
              <a:rPr sz="3200"/>
              <a:t>第四级</a:t>
            </a:r>
          </a:p>
          <a:p>
            <a:pPr lvl="4">
              <a:defRPr sz="1800"/>
            </a:pPr>
            <a:r>
              <a:rPr sz="3200"/>
              <a:t>第五级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629841" y="0"/>
            <a:ext cx="2949178" cy="2057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200"/>
              <a:t>单击此处编辑母版标题样式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629841" y="2057400"/>
            <a:ext cx="2949178" cy="4800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r>
              <a:rPr sz="1600"/>
              <a:t>单击此处编辑母版文本样式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628650" y="1224951"/>
            <a:ext cx="7886700" cy="5633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单击此处编辑母版文本样式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第二级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第三级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第四级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第五级</a:t>
            </a:r>
          </a:p>
        </p:txBody>
      </p:sp>
      <p:sp>
        <p:nvSpPr>
          <p:cNvPr id="3" name="Shape 3"/>
          <p:cNvSpPr/>
          <p:nvPr/>
        </p:nvSpPr>
        <p:spPr>
          <a:xfrm>
            <a:off x="241539" y="534844"/>
            <a:ext cx="8704054" cy="5900469"/>
          </a:xfrm>
          <a:prstGeom prst="roundRect">
            <a:avLst>
              <a:gd name="adj" fmla="val 479"/>
            </a:avLst>
          </a:prstGeom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8291062" y="6268325"/>
            <a:ext cx="361233" cy="361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645901" y="265743"/>
            <a:ext cx="4581706" cy="52094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45903" y="0"/>
            <a:ext cx="4581705" cy="10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单击此处编辑母版标题样式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8270214" y="6327827"/>
            <a:ext cx="340262" cy="24319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 b="1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hdr="0" ftr="0" dt="0"/>
  <p:txStyles>
    <p:titleStyle>
      <a:lvl1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1pPr>
      <a:lvl2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2pPr>
      <a:lvl3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3pPr>
      <a:lvl4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4pPr>
      <a:lvl5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5pPr>
      <a:lvl6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6pPr>
      <a:lvl7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7pPr>
      <a:lvl8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8pPr>
      <a:lvl9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✍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1pPr>
      <a:lvl2pPr marL="647700" indent="-1905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2pPr>
      <a:lvl3pPr marL="1143000" indent="-2286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3pPr>
      <a:lvl4pPr marL="16256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4pPr>
      <a:lvl5pPr marL="20828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5pPr>
      <a:lvl6pPr marL="25400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6pPr>
      <a:lvl7pPr marL="29972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7pPr>
      <a:lvl8pPr marL="34544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8pPr>
      <a:lvl9pPr marL="39116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1pPr>
      <a:lvl2pPr indent="4572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2pPr>
      <a:lvl3pPr indent="9144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3pPr>
      <a:lvl4pPr indent="13716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4pPr>
      <a:lvl5pPr indent="18288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5pPr>
      <a:lvl6pPr indent="22860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6pPr>
      <a:lvl7pPr indent="27432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7pPr>
      <a:lvl8pPr indent="32004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8pPr>
      <a:lvl9pPr indent="36576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842553" y="-409309"/>
            <a:ext cx="7772401" cy="2387601"/>
          </a:xfrm>
          <a:prstGeom prst="rect">
            <a:avLst/>
          </a:prstGeom>
        </p:spPr>
        <p:txBody>
          <a:bodyPr/>
          <a:lstStyle>
            <a:lvl1pPr algn="r">
              <a:defRPr sz="4400" b="1">
                <a:solidFill>
                  <a:srgbClr val="548235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548235"/>
                </a:solidFill>
              </a:rPr>
              <a:t>Paper Introduction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1674222" y="2165118"/>
            <a:ext cx="6858001" cy="165576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548235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48235"/>
                </a:solidFill>
              </a:rPr>
              <a:t>Dongfang Wang</a:t>
            </a:r>
          </a:p>
        </p:txBody>
      </p:sp>
      <p:pic>
        <p:nvPicPr>
          <p:cNvPr id="54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6719" y="2992999"/>
            <a:ext cx="6144069" cy="2989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Identify genes with abnormal clustering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of mutations across the protein sequence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 b="1" u="sng">
                <a:solidFill>
                  <a:srgbClr val="385724"/>
                </a:solidFill>
              </a:rPr>
              <a:t>Assumption</a:t>
            </a:r>
            <a:r>
              <a:rPr sz="2000">
                <a:solidFill>
                  <a:srgbClr val="002060"/>
                </a:solidFill>
              </a:rPr>
              <a:t>: Mutations in oncogenes often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cluster in particular positions of the protein</a:t>
            </a:r>
          </a:p>
        </p:txBody>
      </p:sp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1.0.2 OncodriveCLUST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10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664829" y="5707731"/>
            <a:ext cx="4684673" cy="29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Tamborero D et al., </a:t>
            </a:r>
            <a:r>
              <a:rPr sz="1600" i="1">
                <a:latin typeface="Consolas"/>
                <a:ea typeface="Consolas"/>
                <a:cs typeface="Consolas"/>
                <a:sym typeface="Consolas"/>
              </a:rPr>
              <a:t>Bioinformatics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 2013</a:t>
            </a:r>
          </a:p>
        </p:txBody>
      </p:sp>
      <p:pic>
        <p:nvPicPr>
          <p:cNvPr id="98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7705" y="1248544"/>
            <a:ext cx="3179040" cy="445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Identify genes biased towards the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accumulation of mutations with high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85724"/>
                </a:solidFill>
              </a:rPr>
              <a:t>functional impact</a:t>
            </a:r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1.0.3 OncodriveFM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11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718568" y="5707731"/>
            <a:ext cx="3790912" cy="29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Gonzalez-Perez et al., </a:t>
            </a:r>
            <a:r>
              <a:rPr sz="1600" i="1">
                <a:latin typeface="Consolas"/>
                <a:ea typeface="Consolas"/>
                <a:cs typeface="Consolas"/>
                <a:sym typeface="Consolas"/>
              </a:rPr>
              <a:t>NAR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 2012</a:t>
            </a:r>
          </a:p>
        </p:txBody>
      </p:sp>
      <p:pic>
        <p:nvPicPr>
          <p:cNvPr id="104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9963" y="1082862"/>
            <a:ext cx="2885221" cy="4410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459 mutational cancer driver genes across one or more tumor types</a:t>
            </a: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Results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12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109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493" y="2076176"/>
            <a:ext cx="7567015" cy="29225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4040777" y="3283130"/>
            <a:ext cx="418012" cy="156756"/>
          </a:xfrm>
          <a:prstGeom prst="rect">
            <a:avLst/>
          </a:prstGeom>
          <a:solidFill>
            <a:srgbClr val="5B9BD5">
              <a:alpha val="67000"/>
            </a:srgbClr>
          </a:solidFill>
          <a:ln w="12700">
            <a:solidFill>
              <a:srgbClr val="42719B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4040778" y="2937684"/>
            <a:ext cx="418013" cy="156756"/>
          </a:xfrm>
          <a:prstGeom prst="rect">
            <a:avLst/>
          </a:prstGeom>
          <a:solidFill>
            <a:srgbClr val="5B9BD5">
              <a:alpha val="67000"/>
            </a:srgbClr>
          </a:solidFill>
          <a:ln w="12700">
            <a:solidFill>
              <a:srgbClr val="42719B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7808410" y="3439886"/>
            <a:ext cx="418013" cy="156756"/>
          </a:xfrm>
          <a:prstGeom prst="rect">
            <a:avLst/>
          </a:prstGeom>
          <a:solidFill>
            <a:srgbClr val="5B9BD5">
              <a:alpha val="67000"/>
            </a:srgbClr>
          </a:solidFill>
          <a:ln w="12700">
            <a:solidFill>
              <a:srgbClr val="42719B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335909" y="5187410"/>
            <a:ext cx="5913598" cy="29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600"/>
              <a:t>// Number of genes varies widely between tumor types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672" y="420450"/>
            <a:ext cx="6639129" cy="4549034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5075189" y="5090964"/>
            <a:ext cx="3120589" cy="29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(</a:t>
            </a:r>
            <a:r>
              <a:rPr sz="1600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CGC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: Cancer Gene Census)</a:t>
            </a:r>
          </a:p>
        </p:txBody>
      </p:sp>
      <p:sp>
        <p:nvSpPr>
          <p:cNvPr id="118" name="Shape 118"/>
          <p:cNvSpPr/>
          <p:nvPr/>
        </p:nvSpPr>
        <p:spPr>
          <a:xfrm>
            <a:off x="1933302" y="5509028"/>
            <a:ext cx="6360479" cy="29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600"/>
              <a:t>//Many novel candidates (more are yet to be identified?)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359" y="171858"/>
            <a:ext cx="7966991" cy="5157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3544387" y="5673721"/>
            <a:ext cx="4684674" cy="29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600"/>
              <a:t>// Involved in well-known cancer pathways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385" y="2049645"/>
            <a:ext cx="8345398" cy="273494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2682239" y="5401195"/>
            <a:ext cx="5913597" cy="29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600"/>
              <a:t>// 25% Involved in general cell-regulatory processes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Three groups:</a:t>
            </a:r>
          </a:p>
          <a:p>
            <a:pPr marL="457200" lvl="0" indent="-457200"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loss of function (LoF)   (tumor-suppressor genes)</a:t>
            </a:r>
          </a:p>
          <a:p>
            <a:pPr marL="457200" lvl="0" indent="-457200"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gain of function(GoF)   (oncogenes)</a:t>
            </a:r>
          </a:p>
          <a:p>
            <a:pPr marL="457200" lvl="0" indent="-457200"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switch of function(SoF)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Help explore opportunities to therapeutically target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</a:t>
            </a:r>
            <a:r>
              <a:rPr sz="2000" b="1" u="sng">
                <a:solidFill>
                  <a:srgbClr val="385724"/>
                </a:solidFill>
              </a:rPr>
              <a:t>Act</a:t>
            </a:r>
            <a:r>
              <a:rPr sz="2000">
                <a:solidFill>
                  <a:srgbClr val="002060"/>
                </a:solidFill>
              </a:rPr>
              <a:t>(2+3): directly target to inhabit their functions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</a:t>
            </a:r>
            <a:r>
              <a:rPr sz="2000" b="1" u="sng">
                <a:solidFill>
                  <a:srgbClr val="385724"/>
                </a:solidFill>
              </a:rPr>
              <a:t>LoF</a:t>
            </a:r>
            <a:r>
              <a:rPr sz="2000">
                <a:solidFill>
                  <a:srgbClr val="002060"/>
                </a:solidFill>
              </a:rPr>
              <a:t>: other strategies (e.g. inhibition of a functionally connected genes)</a:t>
            </a: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1.1 Mode of Action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16</a:t>
            </a:fld>
            <a:endParaRPr sz="12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Random forest classifier to indentify the mode of action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Training set: CGC (known 28+45)</a:t>
            </a:r>
          </a:p>
        </p:txBody>
      </p:sp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OncodriveROLE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17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135" name="image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903" y="2705815"/>
            <a:ext cx="2819003" cy="261384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4074177" y="5877009"/>
            <a:ext cx="4461234" cy="29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Schroeder et al., </a:t>
            </a:r>
            <a:r>
              <a:rPr sz="1600" i="1">
                <a:latin typeface="Consolas"/>
                <a:ea typeface="Consolas"/>
                <a:cs typeface="Consolas"/>
                <a:sym typeface="Consolas"/>
              </a:rPr>
              <a:t>Bioinformatics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 2014</a:t>
            </a:r>
          </a:p>
        </p:txBody>
      </p:sp>
      <p:pic>
        <p:nvPicPr>
          <p:cNvPr id="137" name="image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563" y="2085918"/>
            <a:ext cx="4954818" cy="3711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 Not all driver genes are equally important</a:t>
            </a:r>
          </a:p>
          <a:p>
            <a:pPr marL="457200" lvl="0" indent="-457200"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85724"/>
                </a:solidFill>
              </a:rPr>
              <a:t>Some provide basic capabilities </a:t>
            </a:r>
            <a:r>
              <a:rPr sz="2000">
                <a:solidFill>
                  <a:srgbClr val="002060"/>
                </a:solidFill>
              </a:rPr>
              <a:t>(apoptosis,proliferation,...)</a:t>
            </a:r>
          </a:p>
          <a:p>
            <a:pPr marL="457200" lvl="0" indent="-457200"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Some render added capabilities (further progress and migrate ...)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 </a:t>
            </a:r>
            <a:r>
              <a:rPr sz="2000" b="1" u="sng">
                <a:solidFill>
                  <a:srgbClr val="385724"/>
                </a:solidFill>
              </a:rPr>
              <a:t>Major driver genes</a:t>
            </a:r>
            <a:r>
              <a:rPr sz="2000">
                <a:solidFill>
                  <a:srgbClr val="002060"/>
                </a:solidFill>
              </a:rPr>
              <a:t>: dominate the </a:t>
            </a:r>
            <a:r>
              <a:rPr sz="2000" i="1">
                <a:solidFill>
                  <a:srgbClr val="385724"/>
                </a:solidFill>
              </a:rPr>
              <a:t>clonal population</a:t>
            </a:r>
            <a:r>
              <a:rPr sz="2000">
                <a:solidFill>
                  <a:srgbClr val="002060"/>
                </a:solidFill>
              </a:rPr>
              <a:t> of these tumors</a:t>
            </a:r>
          </a:p>
        </p:txBody>
      </p:sp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1.2 Major Driver Genes</a:t>
            </a:r>
          </a:p>
        </p:txBody>
      </p:sp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18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1796746" y="2765626"/>
            <a:ext cx="6360479" cy="29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600"/>
              <a:t>http://en.wikipedia.org/wiki/Somatic_evolution_in_cancer</a:t>
            </a:r>
          </a:p>
        </p:txBody>
      </p:sp>
      <p:pic>
        <p:nvPicPr>
          <p:cNvPr id="143" name="image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882" y="3142781"/>
            <a:ext cx="7618236" cy="307278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4997765" y="6123485"/>
            <a:ext cx="3275173" cy="31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sz="1600"/>
              <a:t>Shackleton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 et al., </a:t>
            </a:r>
            <a:r>
              <a:rPr sz="1600" i="1"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 2009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85" y="749003"/>
            <a:ext cx="8931241" cy="48506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2185851" y="5599698"/>
            <a:ext cx="6583920" cy="29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600"/>
              <a:t>// 73 major genes (biased toward large clonal frequencies)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Background and Contribution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Molecular characterization efforts like TCGA have laid the foundation </a:t>
            </a:r>
          </a:p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for </a:t>
            </a:r>
            <a:r>
              <a:rPr sz="2000" b="1" u="sng">
                <a:solidFill>
                  <a:srgbClr val="5A8A39"/>
                </a:solidFill>
              </a:rPr>
              <a:t>Precision Oncology</a:t>
            </a:r>
            <a:endParaRPr sz="2000">
              <a:solidFill>
                <a:srgbClr val="00206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Current Challenge remains to </a:t>
            </a:r>
            <a:r>
              <a:rPr sz="2000" u="sng">
                <a:solidFill>
                  <a:srgbClr val="5A8A39"/>
                </a:solidFill>
              </a:rPr>
              <a:t>associate molecular alterations with </a:t>
            </a:r>
          </a:p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000" u="sng">
                <a:solidFill>
                  <a:srgbClr val="5A8A39"/>
                </a:solidFill>
              </a:rPr>
              <a:t> therapies</a:t>
            </a:r>
            <a:r>
              <a:rPr sz="2000">
                <a:solidFill>
                  <a:srgbClr val="002060"/>
                </a:solidFill>
              </a:rPr>
              <a:t> in the appropriate clinical context.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Contributions of this study:</a:t>
            </a:r>
          </a:p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1. demonstrate the potential of </a:t>
            </a:r>
            <a:r>
              <a:rPr sz="2000" u="sng">
                <a:solidFill>
                  <a:srgbClr val="5A8A39"/>
                </a:solidFill>
              </a:rPr>
              <a:t>targeted therapy</a:t>
            </a:r>
            <a:r>
              <a:rPr sz="2000">
                <a:solidFill>
                  <a:srgbClr val="002060"/>
                </a:solidFill>
              </a:rPr>
              <a:t> on a large cohort of patients</a:t>
            </a:r>
          </a:p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2. provide </a:t>
            </a:r>
            <a:r>
              <a:rPr sz="2000" u="sng">
                <a:solidFill>
                  <a:srgbClr val="5A8A39"/>
                </a:solidFill>
              </a:rPr>
              <a:t>repurposing strategies</a:t>
            </a:r>
            <a:r>
              <a:rPr sz="2000">
                <a:solidFill>
                  <a:srgbClr val="002060"/>
                </a:solidFill>
              </a:rPr>
              <a:t> for existing drugs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8167209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</a:t>
            </a:fld>
            <a:endParaRPr sz="12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032" y="327027"/>
            <a:ext cx="7300232" cy="530621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5571499" y="5825521"/>
            <a:ext cx="2450268" cy="29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600"/>
              <a:t>// functional modules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CNA: manually select targeted genes located within recurrently amplified or deleted segments identified by GISTIC analysis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Fusion genes: manually cruating the literature</a:t>
            </a:r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548235"/>
                </a:solidFill>
              </a:rPr>
              <a:t>1.3 Acting via CNA or Fusion genes</a:t>
            </a:r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21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157" name="image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41" y="2842832"/>
            <a:ext cx="7866644" cy="2600318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6560870" y="5503453"/>
            <a:ext cx="1612366" cy="31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/>
            <a:r>
              <a:t>// 459+29+10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1.4 Cancer Driver Database</a:t>
            </a:r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22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162" name="image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869" y="1208325"/>
            <a:ext cx="7894765" cy="456303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1734585" y="1497041"/>
            <a:ext cx="278774" cy="258111"/>
          </a:xfrm>
          <a:prstGeom prst="rect">
            <a:avLst/>
          </a:prstGeom>
          <a:gradFill>
            <a:gsLst>
              <a:gs pos="0">
                <a:srgbClr val="70A6DB">
                  <a:alpha val="42000"/>
                </a:srgbClr>
              </a:gs>
              <a:gs pos="50000">
                <a:srgbClr val="559BDB">
                  <a:alpha val="42000"/>
                </a:srgbClr>
              </a:gs>
              <a:gs pos="100000">
                <a:srgbClr val="448AC9">
                  <a:alpha val="42000"/>
                </a:srgbClr>
              </a:gs>
            </a:gsLst>
            <a:lin ang="5400000"/>
          </a:gradFill>
          <a:ln w="6350">
            <a:solidFill>
              <a:srgbClr val="5B9BD5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xfrm>
            <a:off x="628650" y="2769325"/>
            <a:ext cx="7886700" cy="6262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b="1" u="sng">
                <a:solidFill>
                  <a:srgbClr val="548235"/>
                </a:solidFill>
              </a:rPr>
              <a:t>2.  Collecting Drugs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Exhaustively searching for therapeutic options:</a:t>
            </a:r>
          </a:p>
          <a:p>
            <a:pPr marL="457200" lvl="0" indent="-457200"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Approved by FDA</a:t>
            </a:r>
          </a:p>
          <a:p>
            <a:pPr marL="457200" lvl="0" indent="-457200"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In clinical or pre-clinical studies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Targeting driver genes:</a:t>
            </a:r>
          </a:p>
          <a:p>
            <a:pPr marL="457200" lvl="0" indent="-457200"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Direct targeting </a:t>
            </a:r>
            <a:r>
              <a:rPr sz="1600">
                <a:solidFill>
                  <a:srgbClr val="002060"/>
                </a:solidFill>
              </a:rPr>
              <a:t>//inhibition of activated drivers with therapeutic molecules </a:t>
            </a:r>
            <a:r>
              <a:rPr sz="1600" b="1" u="sng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(ChEMBL)</a:t>
            </a:r>
            <a:endParaRPr sz="2000" b="1" u="sng">
              <a:solidFill>
                <a:srgbClr val="38572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Indirect targeting </a:t>
            </a:r>
            <a:r>
              <a:rPr sz="1600">
                <a:solidFill>
                  <a:srgbClr val="002060"/>
                </a:solidFill>
              </a:rPr>
              <a:t>//inhibition of non-altered functionally connected to altered. ..</a:t>
            </a:r>
            <a:r>
              <a:rPr sz="1600" b="1" u="sng">
                <a:solidFill>
                  <a:srgbClr val="385723"/>
                </a:solidFill>
                <a:latin typeface="Consolas"/>
                <a:ea typeface="Consolas"/>
                <a:cs typeface="Consolas"/>
                <a:sym typeface="Consolas"/>
              </a:rPr>
              <a:t>(TARGET)</a:t>
            </a:r>
          </a:p>
          <a:p>
            <a:pPr marL="457200" lvl="0" indent="-457200"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Designed to compensate for LoF drivers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00" b="1">
                <a:solidFill>
                  <a:srgbClr val="38572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1600" b="1" u="sng">
                <a:solidFill>
                  <a:srgbClr val="385723"/>
                </a:solidFill>
                <a:latin typeface="Consolas"/>
                <a:ea typeface="Consolas"/>
                <a:cs typeface="Consolas"/>
                <a:sym typeface="Consolas"/>
              </a:rPr>
              <a:t>(The Journal of Gene Medicine Clinical Trial)</a:t>
            </a:r>
            <a:endParaRPr sz="2000" b="1" u="sng">
              <a:solidFill>
                <a:srgbClr val="38572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Other relevant information</a:t>
            </a:r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2.1 Collecting Drugs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24</a:t>
            </a:fld>
            <a:endParaRPr sz="12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149" y="114300"/>
            <a:ext cx="7541119" cy="6238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879" y="474924"/>
            <a:ext cx="5862289" cy="566811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5307005" y="3489655"/>
            <a:ext cx="2561988" cy="29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// 96 targeted drivers</a:t>
            </a:r>
          </a:p>
        </p:txBody>
      </p:sp>
      <p:sp>
        <p:nvSpPr>
          <p:cNvPr id="178" name="Shape 178"/>
          <p:cNvSpPr/>
          <p:nvPr/>
        </p:nvSpPr>
        <p:spPr>
          <a:xfrm>
            <a:off x="2885794" y="4154530"/>
            <a:ext cx="6025318" cy="53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// 35 Potentially druggable: </a:t>
            </a:r>
          </a:p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protein structure suitable for small molecule binding</a:t>
            </a:r>
          </a:p>
        </p:txBody>
      </p:sp>
      <p:sp>
        <p:nvSpPr>
          <p:cNvPr id="179" name="Shape 179"/>
          <p:cNvSpPr/>
          <p:nvPr/>
        </p:nvSpPr>
        <p:spPr>
          <a:xfrm>
            <a:off x="2885086" y="5037180"/>
            <a:ext cx="4796395" cy="53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// 26 Potentially biopharmable: </a:t>
            </a:r>
          </a:p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Accessed by antibody and protein therapies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2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667" y="254000"/>
            <a:ext cx="7495748" cy="578908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2714087" y="5934407"/>
            <a:ext cx="5243276" cy="29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// 3 different levels of approval as B (FDA,…)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2316"/>
            <a:ext cx="9144000" cy="551420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3947578" y="5926666"/>
            <a:ext cx="4503129" cy="31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latin typeface="Consolas"/>
                <a:ea typeface="Consolas"/>
                <a:cs typeface="Consolas"/>
                <a:sym typeface="Consolas"/>
              </a:rPr>
              <a:t>//FDA:32 of 57 targets 2-17 drivers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This database contains data on the </a:t>
            </a:r>
            <a:r>
              <a:rPr sz="2000" b="1" u="sng">
                <a:solidFill>
                  <a:srgbClr val="385723"/>
                </a:solidFill>
              </a:rPr>
              <a:t>interactions with therapeutic agents an driver genes</a:t>
            </a:r>
            <a:r>
              <a:rPr sz="2000">
                <a:solidFill>
                  <a:srgbClr val="002060"/>
                </a:solidFill>
              </a:rPr>
              <a:t> contained in </a:t>
            </a:r>
            <a:r>
              <a:rPr sz="2000" i="1">
                <a:solidFill>
                  <a:srgbClr val="002060"/>
                </a:solidFill>
              </a:rPr>
              <a:t>Cancer Drivers Database (2014.11)</a:t>
            </a:r>
            <a:r>
              <a:rPr sz="2000">
                <a:solidFill>
                  <a:srgbClr val="002060"/>
                </a:solid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1. Rules for prescribing FDA approved drugs according to </a:t>
            </a:r>
            <a:r>
              <a:rPr sz="2000" u="sng">
                <a:solidFill>
                  <a:srgbClr val="5A8A39"/>
                </a:solidFill>
              </a:rPr>
              <a:t>clinical guideline</a:t>
            </a:r>
            <a:endParaRPr sz="2000">
              <a:solidFill>
                <a:srgbClr val="002060"/>
              </a:solidFill>
            </a:endParaRPr>
          </a:p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2. Biomarkers of drug resistance</a:t>
            </a:r>
          </a:p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000" u="sng">
                <a:solidFill>
                  <a:srgbClr val="5A8A39"/>
                </a:solidFill>
              </a:rPr>
              <a:t>3. Rules for repurposing FDA approved drugs</a:t>
            </a:r>
          </a:p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000" u="sng">
                <a:solidFill>
                  <a:srgbClr val="5A8A39"/>
                </a:solidFill>
              </a:rPr>
              <a:t>4. Rules for prescribing of experimental drugs</a:t>
            </a:r>
          </a:p>
        </p:txBody>
      </p: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548235"/>
                </a:solidFill>
              </a:rPr>
              <a:t>2.2 Cancer Drivers Actionability Database</a:t>
            </a:r>
          </a:p>
        </p:txBody>
      </p:sp>
      <p:sp>
        <p:nvSpPr>
          <p:cNvPr id="191" name="Shape 191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29</a:t>
            </a:fld>
            <a:endParaRPr sz="12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185" y="810824"/>
            <a:ext cx="6690250" cy="5348508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Summary of Approach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8194012" y="6327827"/>
            <a:ext cx="340262" cy="24319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</a:t>
            </a:fld>
            <a:endParaRPr sz="1200" b="1" dirty="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Target agent (primarily one driver gene)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Tumor type (one or few malignancies)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Alteration type (a particular type e.g. C-T)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Specific alteration (a particular mutation residues)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Interacting alteration (primary drug response …)</a:t>
            </a:r>
          </a:p>
        </p:txBody>
      </p:sp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Clinical Guidelines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30</a:t>
            </a:fld>
            <a:endParaRPr sz="12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Drug Repurposing Rules</a:t>
            </a:r>
          </a:p>
        </p:txBody>
      </p:sp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31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731703" y="1316001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solidFill>
              <a:srgbClr val="5B9BD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 algn="ctr"/>
            <a:r>
              <a:rPr>
                <a:latin typeface="Consolas"/>
                <a:ea typeface="Consolas"/>
                <a:cs typeface="Consolas"/>
                <a:sym typeface="Consolas"/>
              </a:rPr>
              <a:t>Tier1</a:t>
            </a:r>
          </a:p>
          <a:p>
            <a:pPr lvl="0" algn="ctr"/>
            <a:r>
              <a:rPr sz="1300">
                <a:latin typeface="Consolas"/>
                <a:ea typeface="Consolas"/>
                <a:cs typeface="Consolas"/>
                <a:sym typeface="Consolas"/>
              </a:rPr>
              <a:t>(most likely)</a:t>
            </a:r>
          </a:p>
        </p:txBody>
      </p:sp>
      <p:sp>
        <p:nvSpPr>
          <p:cNvPr id="200" name="Shape 200"/>
          <p:cNvSpPr/>
          <p:nvPr/>
        </p:nvSpPr>
        <p:spPr>
          <a:xfrm>
            <a:off x="2145840" y="1535756"/>
            <a:ext cx="6695639" cy="29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1.Tumor type (different than considered in clinical guide) </a:t>
            </a:r>
          </a:p>
        </p:txBody>
      </p:sp>
      <p:sp>
        <p:nvSpPr>
          <p:cNvPr id="201" name="Shape 201"/>
          <p:cNvSpPr/>
          <p:nvPr/>
        </p:nvSpPr>
        <p:spPr>
          <a:xfrm>
            <a:off x="2145840" y="2045837"/>
            <a:ext cx="5327065" cy="30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sz="1700">
                <a:latin typeface="Consolas"/>
                <a:ea typeface="Consolas"/>
                <a:cs typeface="Consolas"/>
                <a:sym typeface="Consolas"/>
              </a:rPr>
              <a:t>2.Disease(can target cancer driver protein) </a:t>
            </a:r>
          </a:p>
        </p:txBody>
      </p:sp>
      <p:sp>
        <p:nvSpPr>
          <p:cNvPr id="202" name="Shape 202"/>
          <p:cNvSpPr/>
          <p:nvPr/>
        </p:nvSpPr>
        <p:spPr>
          <a:xfrm>
            <a:off x="731703" y="2610820"/>
            <a:ext cx="1270001" cy="1270001"/>
          </a:xfrm>
          <a:prstGeom prst="rect">
            <a:avLst/>
          </a:prstGeom>
          <a:solidFill>
            <a:srgbClr val="ED7D31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Tier2</a:t>
            </a:r>
          </a:p>
        </p:txBody>
      </p:sp>
      <p:sp>
        <p:nvSpPr>
          <p:cNvPr id="203" name="Shape 203"/>
          <p:cNvSpPr/>
          <p:nvPr/>
        </p:nvSpPr>
        <p:spPr>
          <a:xfrm>
            <a:off x="2145840" y="2779366"/>
            <a:ext cx="3790911" cy="29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1.Alteration(from the same gene) </a:t>
            </a:r>
          </a:p>
        </p:txBody>
      </p:sp>
      <p:sp>
        <p:nvSpPr>
          <p:cNvPr id="204" name="Shape 204"/>
          <p:cNvSpPr/>
          <p:nvPr/>
        </p:nvSpPr>
        <p:spPr>
          <a:xfrm>
            <a:off x="2145840" y="3106042"/>
            <a:ext cx="6807360" cy="29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2.Indirect target(counteract the alteration in connected..) </a:t>
            </a:r>
          </a:p>
        </p:txBody>
      </p:sp>
      <p:sp>
        <p:nvSpPr>
          <p:cNvPr id="205" name="Shape 205"/>
          <p:cNvSpPr/>
          <p:nvPr/>
        </p:nvSpPr>
        <p:spPr>
          <a:xfrm>
            <a:off x="2145840" y="3437671"/>
            <a:ext cx="6807360" cy="29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3.Strong off-target(bind more potently than drug primary..) </a:t>
            </a:r>
          </a:p>
        </p:txBody>
      </p:sp>
      <p:sp>
        <p:nvSpPr>
          <p:cNvPr id="206" name="Shape 206"/>
          <p:cNvSpPr/>
          <p:nvPr/>
        </p:nvSpPr>
        <p:spPr>
          <a:xfrm>
            <a:off x="731703" y="3909435"/>
            <a:ext cx="1270001" cy="127000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rgbClr val="4472C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Tier3</a:t>
            </a:r>
          </a:p>
        </p:txBody>
      </p:sp>
      <p:sp>
        <p:nvSpPr>
          <p:cNvPr id="207" name="Shape 207"/>
          <p:cNvSpPr/>
          <p:nvPr/>
        </p:nvSpPr>
        <p:spPr>
          <a:xfrm>
            <a:off x="2145840" y="4395429"/>
            <a:ext cx="6360478" cy="29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3.Mild off-target(bind less potently but more than 1uM) 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In silico drug prescription strategy relied heavily on drug repurposing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</a:t>
            </a:r>
            <a:r>
              <a:rPr sz="2000" b="1">
                <a:solidFill>
                  <a:srgbClr val="5A8A39"/>
                </a:solidFill>
              </a:rPr>
              <a:t>How to validity</a:t>
            </a:r>
            <a:r>
              <a:rPr sz="2000">
                <a:solidFill>
                  <a:srgbClr val="002060"/>
                </a:solidFill>
              </a:rPr>
              <a:t>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e.g. 154 GBM(40.6%) with amplification of EGFR, which are predicted to respond to dasatinib(达杀替尼) and lapatinib(拉帕替尼), while this strategy notoriously failed to produce significant outcome benefits in clinical trials.</a:t>
            </a:r>
          </a:p>
        </p:txBody>
      </p:sp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Evaluation</a:t>
            </a:r>
          </a:p>
        </p:txBody>
      </p:sp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32</a:t>
            </a:fld>
            <a:endParaRPr sz="12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628650" y="2769325"/>
            <a:ext cx="7886700" cy="6262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 b="1" u="sng">
                <a:solidFill>
                  <a:srgbClr val="548235"/>
                </a:solidFill>
              </a:rPr>
              <a:t>3.  Connecting Targeted Therapeutic Agents to Patients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buFont typeface="Wingdings" panose="05000000000000000000" pitchFamily="2" charset="2"/>
              <a:buChar char="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Given a patient, select the </a:t>
            </a:r>
            <a:r>
              <a:rPr sz="2000" b="1" u="sng">
                <a:solidFill>
                  <a:srgbClr val="5A8A39"/>
                </a:solidFill>
              </a:rPr>
              <a:t>driver alterations</a:t>
            </a:r>
            <a:r>
              <a:rPr sz="2000">
                <a:solidFill>
                  <a:srgbClr val="002060"/>
                </a:solidFill>
              </a:rPr>
              <a:t> on the basis of the </a:t>
            </a:r>
            <a:r>
              <a:rPr sz="2000" i="1">
                <a:solidFill>
                  <a:srgbClr val="002060"/>
                </a:solidFill>
              </a:rPr>
              <a:t>Cancer     Driver Database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Through </a:t>
            </a:r>
            <a:r>
              <a:rPr sz="2000" i="1">
                <a:solidFill>
                  <a:srgbClr val="002060"/>
                </a:solidFill>
              </a:rPr>
              <a:t>Cancer Drivers Actionability Database</a:t>
            </a:r>
            <a:r>
              <a:rPr sz="2000">
                <a:solidFill>
                  <a:srgbClr val="002060"/>
                </a:solidFill>
              </a:rPr>
              <a:t>, therapies are matched to those alterations (</a:t>
            </a:r>
            <a:r>
              <a:rPr sz="2000" b="1" u="sng">
                <a:solidFill>
                  <a:srgbClr val="5A8A39"/>
                </a:solidFill>
              </a:rPr>
              <a:t>interaction and rules</a:t>
            </a:r>
            <a:r>
              <a:rPr sz="200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3.1 Therapeutic Landscape</a:t>
            </a:r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34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07" y="2683884"/>
            <a:ext cx="5247265" cy="33701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Approved Targeted Therapies Could Benefit </a:t>
            </a:r>
            <a:r>
              <a:rPr sz="2000" b="1" i="1">
                <a:solidFill>
                  <a:srgbClr val="385723"/>
                </a:solidFill>
              </a:rPr>
              <a:t>5.9% </a:t>
            </a:r>
            <a:r>
              <a:rPr sz="2000">
                <a:solidFill>
                  <a:srgbClr val="002060"/>
                </a:solidFill>
              </a:rPr>
              <a:t>of the Patients in the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 Core Cohort (4068 * 5.9% = 241)</a:t>
            </a:r>
          </a:p>
        </p:txBody>
      </p:sp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3.2 Drug repurposing 0</a:t>
            </a:r>
          </a:p>
        </p:txBody>
      </p:sp>
      <p:sp>
        <p:nvSpPr>
          <p:cNvPr id="222" name="Shape 222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35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23" name="image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333" y="2675466"/>
            <a:ext cx="8276168" cy="365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2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713" y="3062820"/>
            <a:ext cx="5547786" cy="70403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 flipH="1" flipV="1">
            <a:off x="4550833" y="3492500"/>
            <a:ext cx="10584" cy="370417"/>
          </a:xfrm>
          <a:prstGeom prst="line">
            <a:avLst/>
          </a:prstGeom>
          <a:ln w="127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1873260" y="3968749"/>
            <a:ext cx="5257240" cy="31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latin typeface="Consolas"/>
                <a:ea typeface="Consolas"/>
                <a:cs typeface="Consolas"/>
                <a:sym typeface="Consolas"/>
              </a:rPr>
              <a:t>ERBB2: Lapatinib, Pertuzumab, Trastuzumab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Drug Repurposing Increases up to 40.2% the Fraction of Patients that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 Could Benefit from FDA-Approved Drugs</a:t>
            </a:r>
          </a:p>
        </p:txBody>
      </p:sp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3.2 Drug repurposing 1</a:t>
            </a:r>
          </a:p>
        </p:txBody>
      </p:sp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8209767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36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3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5480" y="2241894"/>
            <a:ext cx="3893576" cy="3652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854" y="2241894"/>
            <a:ext cx="4029087" cy="3652322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8136784" y="4263896"/>
            <a:ext cx="467232" cy="253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300" dirty="0"/>
              <a:t>1163</a:t>
            </a:r>
          </a:p>
        </p:txBody>
      </p:sp>
      <p:sp>
        <p:nvSpPr>
          <p:cNvPr id="234" name="Shape 234"/>
          <p:cNvSpPr/>
          <p:nvPr/>
        </p:nvSpPr>
        <p:spPr>
          <a:xfrm>
            <a:off x="8182143" y="4436254"/>
            <a:ext cx="376459" cy="253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300"/>
              <a:t>867</a:t>
            </a:r>
          </a:p>
        </p:txBody>
      </p:sp>
      <p:sp>
        <p:nvSpPr>
          <p:cNvPr id="235" name="Shape 235"/>
          <p:cNvSpPr/>
          <p:nvPr/>
        </p:nvSpPr>
        <p:spPr>
          <a:xfrm>
            <a:off x="8182143" y="4575954"/>
            <a:ext cx="376459" cy="253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300"/>
              <a:t>835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1.346 or 33.1% Further Patients in the Cohort Could Benefit from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Drugs Currently Under Clinical Trials</a:t>
            </a:r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3.2 Drug repurposing 2</a:t>
            </a:r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xfrm>
            <a:off x="8200531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37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4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155" y="2378567"/>
            <a:ext cx="8090028" cy="2938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2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623" y="5386660"/>
            <a:ext cx="4244693" cy="538667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2301754" y="5406551"/>
            <a:ext cx="174684" cy="293583"/>
          </a:xfrm>
          <a:prstGeom prst="rect">
            <a:avLst/>
          </a:prstGeom>
          <a:gradFill>
            <a:gsLst>
              <a:gs pos="0">
                <a:srgbClr val="5F82CB">
                  <a:alpha val="37073"/>
                </a:srgbClr>
              </a:gs>
              <a:gs pos="50000">
                <a:srgbClr val="3E70CA">
                  <a:alpha val="37073"/>
                </a:srgbClr>
              </a:gs>
              <a:gs pos="100000">
                <a:srgbClr val="2F61BA">
                  <a:alpha val="37073"/>
                </a:srgbClr>
              </a:gs>
            </a:gsLst>
            <a:lin ang="5400000"/>
          </a:gradFill>
          <a:ln w="6350">
            <a:solidFill>
              <a:srgbClr val="4472C4">
                <a:alpha val="37073"/>
              </a:srgbClr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2555754" y="5406552"/>
            <a:ext cx="174684" cy="293582"/>
          </a:xfrm>
          <a:prstGeom prst="rect">
            <a:avLst/>
          </a:prstGeom>
          <a:gradFill>
            <a:gsLst>
              <a:gs pos="0">
                <a:srgbClr val="5F82CB">
                  <a:alpha val="37073"/>
                </a:srgbClr>
              </a:gs>
              <a:gs pos="50000">
                <a:srgbClr val="3E70CA">
                  <a:alpha val="37073"/>
                </a:srgbClr>
              </a:gs>
              <a:gs pos="100000">
                <a:srgbClr val="2F61BA">
                  <a:alpha val="37073"/>
                </a:srgbClr>
              </a:gs>
            </a:gsLst>
            <a:lin ang="5400000"/>
          </a:gradFill>
          <a:ln w="6350">
            <a:solidFill>
              <a:srgbClr val="4472C4">
                <a:alpha val="37073"/>
              </a:srgbClr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3384964" y="5381152"/>
            <a:ext cx="174684" cy="293582"/>
          </a:xfrm>
          <a:prstGeom prst="rect">
            <a:avLst/>
          </a:prstGeom>
          <a:gradFill>
            <a:gsLst>
              <a:gs pos="0">
                <a:srgbClr val="5F82CB">
                  <a:alpha val="37073"/>
                </a:srgbClr>
              </a:gs>
              <a:gs pos="50000">
                <a:srgbClr val="3E70CA">
                  <a:alpha val="37073"/>
                </a:srgbClr>
              </a:gs>
              <a:gs pos="100000">
                <a:srgbClr val="2F61BA">
                  <a:alpha val="37073"/>
                </a:srgbClr>
              </a:gs>
            </a:gsLst>
            <a:lin ang="5400000"/>
          </a:gradFill>
          <a:ln w="6350">
            <a:solidFill>
              <a:srgbClr val="4472C4">
                <a:alpha val="37073"/>
              </a:srgbClr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10" y="831006"/>
            <a:ext cx="9144001" cy="3255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07" y="4512642"/>
            <a:ext cx="7771070" cy="74665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3965386" y="4140197"/>
            <a:ext cx="732567" cy="31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/>
            <a:r>
              <a:t>//FDA</a:t>
            </a:r>
          </a:p>
        </p:txBody>
      </p:sp>
      <p:sp>
        <p:nvSpPr>
          <p:cNvPr id="250" name="Shape 250"/>
          <p:cNvSpPr/>
          <p:nvPr/>
        </p:nvSpPr>
        <p:spPr>
          <a:xfrm>
            <a:off x="3965386" y="5460279"/>
            <a:ext cx="2115106" cy="31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/>
            <a:r>
              <a:rPr dirty="0"/>
              <a:t>//Clinical trial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Combination of multiple agents </a:t>
            </a:r>
            <a:r>
              <a:rPr sz="13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//improve efficiency and diminish resistance</a:t>
            </a:r>
            <a:endParaRPr sz="2000">
              <a:solidFill>
                <a:srgbClr val="00206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39% (1598/4068) receive multiple agents against multiple drivers</a:t>
            </a:r>
          </a:p>
        </p:txBody>
      </p:sp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3.3 Combination Therapies</a:t>
            </a:r>
          </a:p>
        </p:txBody>
      </p:sp>
      <p:sp>
        <p:nvSpPr>
          <p:cNvPr id="254" name="Shape 2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39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806" y="2615593"/>
            <a:ext cx="7414587" cy="2851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628650" y="2769325"/>
            <a:ext cx="7886700" cy="626202"/>
          </a:xfrm>
          <a:prstGeom prst="rect">
            <a:avLst/>
          </a:prstGeom>
        </p:spPr>
        <p:txBody>
          <a:bodyPr/>
          <a:lstStyle>
            <a:lvl1pPr>
              <a:defRPr sz="3200" b="1" u="sng">
                <a:solidFill>
                  <a:srgbClr val="548235"/>
                </a:solidFill>
              </a:defRPr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3200" b="1" u="sng">
                <a:solidFill>
                  <a:srgbClr val="548235"/>
                </a:solidFill>
              </a:rPr>
              <a:t>1.  Identify Driver Events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 smtClean="0"/>
              <a:t>Summary</a:t>
            </a:r>
            <a:endParaRPr kumimoji="1" lang="zh-Hans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1069689"/>
            <a:ext cx="4936671" cy="4936671"/>
          </a:xfrm>
          <a:prstGeom prst="rect">
            <a:avLst/>
          </a:prstGeom>
        </p:spPr>
      </p:pic>
      <p:sp>
        <p:nvSpPr>
          <p:cNvPr id="5" name="幻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Hans" smtClean="0"/>
              <a:t>40</a:t>
            </a:fld>
            <a:endParaRPr lang="en-US" altLang="zh-Hans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</a:t>
            </a:r>
            <a:r>
              <a:rPr sz="2000" b="1" u="sng">
                <a:solidFill>
                  <a:srgbClr val="002060"/>
                </a:solidFill>
              </a:rPr>
              <a:t>Core cohort</a:t>
            </a:r>
            <a:r>
              <a:rPr sz="2000">
                <a:solidFill>
                  <a:srgbClr val="002060"/>
                </a:solidFill>
              </a:rPr>
              <a:t>: 4,068 tumors of </a:t>
            </a:r>
            <a:r>
              <a:rPr sz="2000" b="1">
                <a:solidFill>
                  <a:srgbClr val="385724"/>
                </a:solidFill>
              </a:rPr>
              <a:t>16</a:t>
            </a:r>
            <a:r>
              <a:rPr sz="2000">
                <a:solidFill>
                  <a:srgbClr val="002060"/>
                </a:solidFill>
              </a:rPr>
              <a:t> cancer types from TCGA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</a:t>
            </a:r>
            <a:r>
              <a:rPr sz="2000" b="1" u="sng">
                <a:solidFill>
                  <a:srgbClr val="002060"/>
                </a:solidFill>
              </a:rPr>
              <a:t>Addition</a:t>
            </a:r>
            <a:r>
              <a:rPr sz="2000">
                <a:solidFill>
                  <a:srgbClr val="002060"/>
                </a:solidFill>
              </a:rPr>
              <a:t>: 2,724 tumors of 28 cancer types from </a:t>
            </a:r>
            <a:r>
              <a:rPr sz="2000" b="1">
                <a:solidFill>
                  <a:srgbClr val="385724"/>
                </a:solidFill>
              </a:rPr>
              <a:t>32</a:t>
            </a:r>
            <a:r>
              <a:rPr sz="2000">
                <a:solidFill>
                  <a:srgbClr val="002060"/>
                </a:solidFill>
              </a:rPr>
              <a:t> exome seq studies</a:t>
            </a:r>
          </a:p>
        </p:txBody>
      </p:sp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Data Collection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8167209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5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70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015" y="2112318"/>
            <a:ext cx="4508593" cy="410324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3857897" y="3352799"/>
            <a:ext cx="1105990" cy="635728"/>
          </a:xfrm>
          <a:prstGeom prst="rect">
            <a:avLst/>
          </a:prstGeom>
          <a:solidFill>
            <a:srgbClr val="FFC000">
              <a:alpha val="51000"/>
            </a:srgbClr>
          </a:solidFill>
          <a:ln w="12700">
            <a:solidFill>
              <a:srgbClr val="BA8C0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5317973" y="3408569"/>
            <a:ext cx="2673708" cy="53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// TCGA and </a:t>
            </a:r>
          </a:p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non-TCGA mutations only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</a:t>
            </a:r>
            <a:r>
              <a:rPr sz="2000" b="1" u="sng">
                <a:solidFill>
                  <a:srgbClr val="385724"/>
                </a:solidFill>
              </a:rPr>
              <a:t>Complete a landscape of driver genes</a:t>
            </a:r>
            <a:r>
              <a:rPr sz="2000">
                <a:solidFill>
                  <a:srgbClr val="002060"/>
                </a:solidFill>
              </a:rPr>
              <a:t>: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0000"/>
                </a:solidFill>
              </a:rPr>
              <a:t>0. Identify 459 “driver” genes (Use 3 statistical methods)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0000"/>
                </a:solidFill>
              </a:rPr>
              <a:t>1. Classified these into loss of function or activating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0000"/>
                </a:solidFill>
              </a:rPr>
              <a:t>2. Identify “major driver genes”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3. Identify genes acting via CNA or fusion genes</a:t>
            </a:r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Procedure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8167209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6</a:t>
            </a:fld>
            <a:endParaRPr sz="1200" b="1" dirty="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2000">
                <a:solidFill>
                  <a:srgbClr val="002060"/>
                </a:solidFill>
              </a:rPr>
              <a:t>All the alterations </a:t>
            </a:r>
            <a:r>
              <a:rPr sz="2000" b="1">
                <a:solidFill>
                  <a:srgbClr val="385724"/>
                </a:solidFill>
              </a:rPr>
              <a:t>driving tumorigenesis</a:t>
            </a:r>
            <a:r>
              <a:rPr sz="2000" b="1">
                <a:solidFill>
                  <a:srgbClr val="002060"/>
                </a:solidFill>
              </a:rPr>
              <a:t> </a:t>
            </a:r>
            <a:r>
              <a:rPr sz="2000">
                <a:solidFill>
                  <a:srgbClr val="002060"/>
                </a:solidFill>
              </a:rPr>
              <a:t>in a patients’ tumor: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   </a:t>
            </a:r>
            <a:r>
              <a:rPr sz="2000" b="1" u="sng">
                <a:solidFill>
                  <a:srgbClr val="002060"/>
                </a:solidFill>
              </a:rPr>
              <a:t>Challenge</a:t>
            </a:r>
            <a:r>
              <a:rPr sz="2000">
                <a:solidFill>
                  <a:srgbClr val="002060"/>
                </a:solidFill>
              </a:rPr>
              <a:t>: high heterogeneity and long tail with very low frequency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   </a:t>
            </a:r>
            <a:r>
              <a:rPr sz="2000" b="1" u="sng">
                <a:solidFill>
                  <a:srgbClr val="002060"/>
                </a:solidFill>
              </a:rPr>
              <a:t>Assumption</a:t>
            </a:r>
            <a:r>
              <a:rPr sz="2000">
                <a:solidFill>
                  <a:srgbClr val="002060"/>
                </a:solidFill>
              </a:rPr>
              <a:t>: genes provide a </a:t>
            </a:r>
            <a:r>
              <a:rPr sz="2000" b="1">
                <a:solidFill>
                  <a:srgbClr val="385724"/>
                </a:solidFill>
              </a:rPr>
              <a:t>selective advantage</a:t>
            </a:r>
            <a:r>
              <a:rPr sz="2000" b="1">
                <a:solidFill>
                  <a:srgbClr val="002060"/>
                </a:solidFill>
              </a:rPr>
              <a:t> </a:t>
            </a:r>
            <a:r>
              <a:rPr sz="2000">
                <a:solidFill>
                  <a:srgbClr val="002060"/>
                </a:solidFill>
              </a:rPr>
              <a:t>to tumor cells</a:t>
            </a:r>
          </a:p>
        </p:txBody>
      </p:sp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1.0 Driver Events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8156323" y="6265048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7</a:t>
            </a:fld>
            <a:endParaRPr sz="1200" b="1" dirty="0">
              <a:solidFill>
                <a:srgbClr val="888888"/>
              </a:solidFill>
            </a:endParaRPr>
          </a:p>
        </p:txBody>
      </p:sp>
      <p:pic>
        <p:nvPicPr>
          <p:cNvPr id="81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1870" y="2375739"/>
            <a:ext cx="7294859" cy="3700624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1076575" y="6026465"/>
            <a:ext cx="6807360" cy="29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sz="16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//Overlap with previously reported drive genes range 40%-75%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Identify genes mutated at </a:t>
            </a:r>
            <a:r>
              <a:rPr sz="2000" b="1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frequencies significantly above </a:t>
            </a:r>
            <a:r>
              <a:rPr sz="2000">
                <a:solidFill>
                  <a:srgbClr val="002060"/>
                </a:solidFill>
              </a:rPr>
              <a:t>the background mutation rate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</a:t>
            </a:r>
            <a:r>
              <a:rPr sz="2000" b="1" u="sng">
                <a:solidFill>
                  <a:srgbClr val="385724"/>
                </a:solidFill>
              </a:rPr>
              <a:t>Key</a:t>
            </a:r>
            <a:r>
              <a:rPr sz="2000" b="1">
                <a:solidFill>
                  <a:srgbClr val="385724"/>
                </a:solidFill>
              </a:rPr>
              <a:t> </a:t>
            </a:r>
            <a:r>
              <a:rPr sz="2000">
                <a:solidFill>
                  <a:srgbClr val="002060"/>
                </a:solidFill>
              </a:rPr>
              <a:t>: Background Mutation Rate (BMR)</a:t>
            </a:r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1.0.1 MutSigCV 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8156323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8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87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0211" y="2756655"/>
            <a:ext cx="5743576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5227606" y="5707731"/>
            <a:ext cx="3455751" cy="29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Lawrence et al., </a:t>
            </a:r>
            <a:r>
              <a:rPr sz="1600" i="1">
                <a:latin typeface="Consolas"/>
                <a:ea typeface="Consolas"/>
                <a:cs typeface="Consolas"/>
                <a:sym typeface="Consolas"/>
              </a:rPr>
              <a:t>Nature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 2013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4952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 </a:t>
            </a:r>
            <a:r>
              <a:rPr sz="2000" b="1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Abundance</a:t>
            </a:r>
          </a:p>
          <a:p>
            <a:pPr marL="609600" lvl="1" indent="-152400">
              <a:spcBef>
                <a:spcPts val="500"/>
              </a:spcBef>
              <a:buFont typeface="Arial"/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: A constant BMR across the genome</a:t>
            </a:r>
            <a:endParaRPr sz="2400"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marL="609600" lvl="1" indent="-152400">
              <a:spcBef>
                <a:spcPts val="500"/>
              </a:spcBef>
              <a:buFont typeface="Arial"/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1.5</a:t>
            </a: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: Estimate per-gene BMR from analyzing </a:t>
            </a:r>
            <a:r>
              <a:rPr sz="1600">
                <a:solidFill>
                  <a:srgbClr val="385724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silent mutations</a:t>
            </a: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of each gene </a:t>
            </a:r>
            <a:endParaRPr sz="2400"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marL="685800" lvl="1" indent="-228600">
              <a:spcBef>
                <a:spcPts val="500"/>
              </a:spcBef>
              <a:buClrTx/>
              <a:buFont typeface="Arial"/>
              <a:defRPr sz="1800">
                <a:solidFill>
                  <a:srgbClr val="000000"/>
                </a:solidFill>
              </a:defRPr>
            </a:pPr>
            <a:endParaRPr sz="1600"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 b="1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Signals of Positive selection</a:t>
            </a:r>
          </a:p>
          <a:p>
            <a:pPr marL="609600" lvl="1" indent="-152400">
              <a:spcBef>
                <a:spcPts val="500"/>
              </a:spcBef>
              <a:buFont typeface="Arial"/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2.0.1</a:t>
            </a: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: “</a:t>
            </a:r>
            <a:r>
              <a:rPr sz="1600" u="sng">
                <a:solidFill>
                  <a:srgbClr val="385724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Clustering</a:t>
            </a: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” of mutations in hotspots</a:t>
            </a:r>
            <a:endParaRPr sz="2400"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marL="609600" lvl="1" indent="-152400">
              <a:spcBef>
                <a:spcPts val="500"/>
              </a:spcBef>
              <a:buFont typeface="Arial"/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2.0.2</a:t>
            </a: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:  functional impact of the mutation. (simply </a:t>
            </a:r>
            <a:r>
              <a:rPr sz="1600" u="sng">
                <a:solidFill>
                  <a:srgbClr val="385724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Conservation</a:t>
            </a: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)</a:t>
            </a:r>
            <a:endParaRPr sz="2400"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marL="685800" lvl="1" indent="-228600">
              <a:spcBef>
                <a:spcPts val="500"/>
              </a:spcBef>
              <a:buClrTx/>
              <a:buFont typeface="Arial"/>
              <a:defRPr sz="1800">
                <a:solidFill>
                  <a:srgbClr val="000000"/>
                </a:solidFill>
              </a:defRPr>
            </a:pPr>
            <a:endParaRPr sz="1600"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</a:t>
            </a:r>
            <a:r>
              <a:rPr sz="2000" b="1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CV: covariates </a:t>
            </a:r>
          </a:p>
          <a:p>
            <a:pPr marL="609600" lvl="1" indent="-152400">
              <a:spcBef>
                <a:spcPts val="500"/>
              </a:spcBef>
              <a:buClrTx/>
              <a:buFont typeface="Arial"/>
              <a:defRPr sz="1800">
                <a:solidFill>
                  <a:srgbClr val="000000"/>
                </a:solidFill>
              </a:defRPr>
            </a:pP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Mutations are </a:t>
            </a:r>
            <a:r>
              <a:rPr sz="1600">
                <a:solidFill>
                  <a:srgbClr val="385724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sparse</a:t>
            </a: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and silent mutations are too few for BMR to be estimated with any confidence</a:t>
            </a:r>
            <a:endParaRPr sz="2400"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marL="609600" lvl="1" indent="-152400">
              <a:spcBef>
                <a:spcPts val="500"/>
              </a:spcBef>
              <a:buClrTx/>
              <a:buFont typeface="Arial"/>
              <a:defRPr sz="1800">
                <a:solidFill>
                  <a:srgbClr val="000000"/>
                </a:solidFill>
              </a:defRPr>
            </a:pP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Take into account </a:t>
            </a:r>
            <a:r>
              <a:rPr sz="1600" b="1" i="1">
                <a:solidFill>
                  <a:srgbClr val="385724"/>
                </a:solidFill>
                <a:latin typeface="Consolas"/>
                <a:ea typeface="Consolas"/>
                <a:cs typeface="Consolas"/>
                <a:sym typeface="Consolas"/>
              </a:rPr>
              <a:t>“Neighbour” </a:t>
            </a: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genes </a:t>
            </a:r>
            <a:endParaRPr sz="2400"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marL="609600" lvl="1" indent="-152400">
              <a:spcBef>
                <a:spcPts val="500"/>
              </a:spcBef>
              <a:buClrTx/>
              <a:buFont typeface="Arial"/>
              <a:defRPr sz="1800">
                <a:solidFill>
                  <a:srgbClr val="000000"/>
                </a:solidFill>
              </a:defRPr>
            </a:pPr>
            <a:r>
              <a:rPr sz="16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Similar genomic properties: DNA replication time, chromatin state, transcription activity...</a:t>
            </a:r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645902" y="274373"/>
            <a:ext cx="4581706" cy="5209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Backgroud Model 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8167209" y="6254162"/>
            <a:ext cx="369859" cy="3651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9</a:t>
            </a:fld>
            <a:endParaRPr sz="1200" b="1" dirty="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ＭＳ Ｐゴシック"/>
            <a:ea typeface="ＭＳ Ｐゴシック"/>
            <a:cs typeface="ＭＳ Ｐゴシック"/>
            <a:sym typeface="ＭＳ Ｐ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ＭＳ Ｐゴシック"/>
            <a:ea typeface="ＭＳ Ｐゴシック"/>
            <a:cs typeface="ＭＳ Ｐゴシック"/>
            <a:sym typeface="ＭＳ Ｐ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ＭＳ Ｐゴシック"/>
            <a:ea typeface="ＭＳ Ｐゴシック"/>
            <a:cs typeface="ＭＳ Ｐゴシック"/>
            <a:sym typeface="ＭＳ Ｐ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ＭＳ Ｐゴシック"/>
            <a:ea typeface="ＭＳ Ｐゴシック"/>
            <a:cs typeface="ＭＳ Ｐゴシック"/>
            <a:sym typeface="ＭＳ Ｐ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3248</TotalTime>
  <Words>1160</Words>
  <Application>Microsoft Office PowerPoint</Application>
  <PresentationFormat>全屏显示(4:3)</PresentationFormat>
  <Paragraphs>187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Arial Unicode MS</vt:lpstr>
      <vt:lpstr>Helvetica Neue</vt:lpstr>
      <vt:lpstr>ＭＳ Ｐゴシック</vt:lpstr>
      <vt:lpstr>Arial</vt:lpstr>
      <vt:lpstr>Consolas</vt:lpstr>
      <vt:lpstr>Helvetica</vt:lpstr>
      <vt:lpstr>Times New Roman</vt:lpstr>
      <vt:lpstr>Wingdings</vt:lpstr>
      <vt:lpstr>Default</vt:lpstr>
      <vt:lpstr>Paper Introduction</vt:lpstr>
      <vt:lpstr>Background and Contribution</vt:lpstr>
      <vt:lpstr>Summary of Approach</vt:lpstr>
      <vt:lpstr>1.  Identify Driver Events</vt:lpstr>
      <vt:lpstr>Data Collection</vt:lpstr>
      <vt:lpstr>Procedure</vt:lpstr>
      <vt:lpstr>1.0 Driver Events</vt:lpstr>
      <vt:lpstr>1.0.1 MutSigCV </vt:lpstr>
      <vt:lpstr>Backgroud Model </vt:lpstr>
      <vt:lpstr>1.0.2 OncodriveCLUST</vt:lpstr>
      <vt:lpstr>1.0.3 OncodriveFM</vt:lpstr>
      <vt:lpstr>Results</vt:lpstr>
      <vt:lpstr>PowerPoint 演示文稿</vt:lpstr>
      <vt:lpstr>PowerPoint 演示文稿</vt:lpstr>
      <vt:lpstr>PowerPoint 演示文稿</vt:lpstr>
      <vt:lpstr>1.1 Mode of Action</vt:lpstr>
      <vt:lpstr>OncodriveROLE</vt:lpstr>
      <vt:lpstr>1.2 Major Driver Genes</vt:lpstr>
      <vt:lpstr>PowerPoint 演示文稿</vt:lpstr>
      <vt:lpstr>PowerPoint 演示文稿</vt:lpstr>
      <vt:lpstr>1.3 Acting via CNA or Fusion genes</vt:lpstr>
      <vt:lpstr>1.4 Cancer Driver Database</vt:lpstr>
      <vt:lpstr>2.  Collecting Drugs</vt:lpstr>
      <vt:lpstr>2.1 Collecting Drugs</vt:lpstr>
      <vt:lpstr>PowerPoint 演示文稿</vt:lpstr>
      <vt:lpstr>PowerPoint 演示文稿</vt:lpstr>
      <vt:lpstr>PowerPoint 演示文稿</vt:lpstr>
      <vt:lpstr>PowerPoint 演示文稿</vt:lpstr>
      <vt:lpstr>2.2 Cancer Drivers Actionability Database</vt:lpstr>
      <vt:lpstr>Clinical Guidelines</vt:lpstr>
      <vt:lpstr>Drug Repurposing Rules</vt:lpstr>
      <vt:lpstr>Evaluation</vt:lpstr>
      <vt:lpstr>3.  Connecting Targeted Therapeutic Agents to Patients</vt:lpstr>
      <vt:lpstr>3.1 Therapeutic Landscape</vt:lpstr>
      <vt:lpstr>3.2 Drug repurposing 0</vt:lpstr>
      <vt:lpstr>3.2 Drug repurposing 1</vt:lpstr>
      <vt:lpstr>3.2 Drug repurposing 2</vt:lpstr>
      <vt:lpstr>PowerPoint 演示文稿</vt:lpstr>
      <vt:lpstr>3.3 Combination Therapies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Introduction</dc:title>
  <dc:creator>Andy</dc:creator>
  <cp:lastModifiedBy>王东方</cp:lastModifiedBy>
  <cp:revision>5</cp:revision>
  <dcterms:modified xsi:type="dcterms:W3CDTF">2015-03-19T07:24:49Z</dcterms:modified>
</cp:coreProperties>
</file>